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797675" cy="9926638"/>
  <p:embeddedFontLst>
    <p:embeddedFont>
      <p:font typeface="Century Gothic" pitchFamily="34" charset="0"/>
      <p:regular r:id="rId10"/>
      <p:bold r:id="rId11"/>
      <p:italic r:id="rId12"/>
      <p:boldItalic r:id="rId13"/>
    </p:embeddedFont>
    <p:embeddedFont>
      <p:font typeface="Georgia" pitchFamily="18" charset="0"/>
      <p:regular r:id="rId14"/>
      <p:bold r:id="rId15"/>
      <p:italic r:id="rId16"/>
      <p:boldItalic r:id="rId17"/>
    </p:embeddedFont>
    <p:embeddedFont>
      <p:font typeface="Wingdings 2" pitchFamily="18" charset="2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10" y="-174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C79F9-0FCB-46E1-A969-8361D9835054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261B9-A757-41DD-95E4-7F35ED342A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261B9-A757-41DD-95E4-7F35ED342A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0270-8486-45A4-A1F8-60A7FCD71A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1A190AD-36E6-4030-B07D-CB0CBFA58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0270-8486-45A4-A1F8-60A7FCD71A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90AD-36E6-4030-B07D-CB0CBFA58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1A190AD-36E6-4030-B07D-CB0CBFA58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0270-8486-45A4-A1F8-60A7FCD71A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0270-8486-45A4-A1F8-60A7FCD71A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1A190AD-36E6-4030-B07D-CB0CBFA58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0270-8486-45A4-A1F8-60A7FCD71A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1A190AD-36E6-4030-B07D-CB0CBFA58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8C60270-8486-45A4-A1F8-60A7FCD71A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90AD-36E6-4030-B07D-CB0CBFA58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0270-8486-45A4-A1F8-60A7FCD71A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1A190AD-36E6-4030-B07D-CB0CBFA58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0270-8486-45A4-A1F8-60A7FCD71A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1A190AD-36E6-4030-B07D-CB0CBFA58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0270-8486-45A4-A1F8-60A7FCD71A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A190AD-36E6-4030-B07D-CB0CBFA58A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1A190AD-36E6-4030-B07D-CB0CBFA58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60270-8486-45A4-A1F8-60A7FCD71A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1A190AD-36E6-4030-B07D-CB0CBFA58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8C60270-8486-45A4-A1F8-60A7FCD71A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8C60270-8486-45A4-A1F8-60A7FCD71A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1A190AD-36E6-4030-B07D-CB0CBFA58AD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Чернігівська обласна державна адміністрація</a:t>
            </a:r>
          </a:p>
          <a:p>
            <a:pPr algn="ctr"/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Департамент інформаційної діяльності 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та комунікацій з громадськістю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00372"/>
            <a:ext cx="91440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Урядова Ініціатива </a:t>
            </a:r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«Партнерство «Відкритий Уряд»</a:t>
            </a:r>
          </a:p>
          <a:p>
            <a:pPr algn="ctr"/>
            <a:endParaRPr lang="uk-UA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шляхи та напрями реалізації ініціативи в Чернігівській області</a:t>
            </a:r>
          </a:p>
          <a:p>
            <a:pPr algn="ctr"/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" name="Picture 5" descr="C:\Documents and Settings\Maksimovich\Рабочий стол\відкритий уряд\Безимени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5" y="5072671"/>
            <a:ext cx="1214445" cy="1285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0"/>
            <a:ext cx="8858312" cy="6286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5" name="Picture 5" descr="C:\Documents and Settings\Maksimovich\Рабочий стол\відкритий уряд\Безимени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5357826"/>
            <a:ext cx="857256" cy="90726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928670"/>
            <a:ext cx="90011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352425" algn="just"/>
            <a:r>
              <a:rPr lang="uk-UA" sz="1600" b="1" dirty="0" smtClean="0">
                <a:latin typeface="Century Gothic" pitchFamily="34" charset="0"/>
              </a:rPr>
              <a:t>Ініціатива «Партнерство «Відкритий Уряд» </a:t>
            </a:r>
            <a:r>
              <a:rPr lang="uk-UA" sz="1600" dirty="0" smtClean="0">
                <a:latin typeface="Century Gothic" pitchFamily="34" charset="0"/>
              </a:rPr>
              <a:t>(англ. - </a:t>
            </a:r>
            <a:r>
              <a:rPr lang="en-US" sz="1600" dirty="0" smtClean="0">
                <a:latin typeface="Century Gothic" pitchFamily="34" charset="0"/>
              </a:rPr>
              <a:t>Open</a:t>
            </a:r>
            <a:r>
              <a:rPr lang="uk-UA" sz="1600" dirty="0" smtClean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Government Partnership</a:t>
            </a:r>
            <a:r>
              <a:rPr lang="uk-UA" sz="1600" dirty="0" smtClean="0">
                <a:latin typeface="Century Gothic" pitchFamily="34" charset="0"/>
              </a:rPr>
              <a:t>, скорочено - ПВУ) - це багатостороння ініціатива, спрямована на забезпечення підзвітності органів влади перед громадянами та на більш тісне включення громадян в процес управління державними справами. Ініціатива була офіційно розпочата 20вересня 2011 року за сприяння президентів США і Бразилії. </a:t>
            </a:r>
          </a:p>
          <a:p>
            <a:pPr marL="714375" indent="-352425" algn="just"/>
            <a:endParaRPr lang="uk-UA" sz="1600" dirty="0" smtClean="0">
              <a:latin typeface="Century Gothic" pitchFamily="34" charset="0"/>
            </a:endParaRPr>
          </a:p>
          <a:p>
            <a:pPr marL="714375" indent="-352425" algn="just"/>
            <a:r>
              <a:rPr lang="uk-UA" sz="1600" dirty="0" smtClean="0">
                <a:latin typeface="Century Gothic" pitchFamily="34" charset="0"/>
              </a:rPr>
              <a:t>Ініціатива «Партнерство «Відкритий Уряд» впроваджується в Україні з 2012 року.</a:t>
            </a:r>
            <a:endParaRPr lang="uk-UA" sz="1600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14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Загальна інформація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272569"/>
            <a:ext cx="8929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180975"/>
            <a:r>
              <a:rPr lang="uk-UA" sz="1600" b="1" dirty="0" smtClean="0">
                <a:latin typeface="Century Gothic" pitchFamily="34" charset="0"/>
              </a:rPr>
              <a:t>Ключовими завданнями ініціативи є:</a:t>
            </a:r>
          </a:p>
          <a:p>
            <a:pPr marL="542925" indent="-180975"/>
            <a:endParaRPr lang="uk-UA" sz="1600" b="1" dirty="0" smtClean="0">
              <a:latin typeface="Century Gothic" pitchFamily="34" charset="0"/>
            </a:endParaRPr>
          </a:p>
          <a:p>
            <a:pPr marL="714375" indent="-171450" algn="just">
              <a:buFont typeface="Arial" pitchFamily="34" charset="0"/>
              <a:buChar char="•"/>
            </a:pPr>
            <a:r>
              <a:rPr lang="uk-UA" sz="1600" dirty="0" smtClean="0">
                <a:latin typeface="Century Gothic" pitchFamily="34" charset="0"/>
              </a:rPr>
              <a:t>сприяння діяльності інститутів громадянського суспільства, їх участі у формуванні та реалізації державної політики;</a:t>
            </a:r>
          </a:p>
          <a:p>
            <a:pPr marL="714375" indent="-171450" algn="just">
              <a:buFont typeface="Arial" pitchFamily="34" charset="0"/>
              <a:buChar char="•"/>
            </a:pPr>
            <a:r>
              <a:rPr lang="uk-UA" sz="1600" dirty="0" smtClean="0">
                <a:latin typeface="Century Gothic" pitchFamily="34" charset="0"/>
              </a:rPr>
              <a:t>забезпечення доступу до публічної інформації;</a:t>
            </a:r>
          </a:p>
          <a:p>
            <a:pPr marL="714375" indent="-171450" algn="just">
              <a:buFont typeface="Arial" pitchFamily="34" charset="0"/>
              <a:buChar char="•"/>
            </a:pPr>
            <a:r>
              <a:rPr lang="uk-UA" sz="1600" dirty="0" smtClean="0">
                <a:latin typeface="Century Gothic" pitchFamily="34" charset="0"/>
              </a:rPr>
              <a:t>запобігання і протидія корупції;</a:t>
            </a:r>
          </a:p>
          <a:p>
            <a:pPr marL="714375" indent="-171450" algn="just">
              <a:buFont typeface="Arial" pitchFamily="34" charset="0"/>
              <a:buChar char="•"/>
            </a:pPr>
            <a:r>
              <a:rPr lang="uk-UA" sz="1600" dirty="0" smtClean="0">
                <a:latin typeface="Century Gothic" pitchFamily="34" charset="0"/>
              </a:rPr>
              <a:t>підвищення якості надання адміністративних та соціальних послуг;</a:t>
            </a:r>
          </a:p>
          <a:p>
            <a:pPr marL="714375" indent="-171450" algn="just">
              <a:buFont typeface="Arial" pitchFamily="34" charset="0"/>
              <a:buChar char="•"/>
            </a:pPr>
            <a:r>
              <a:rPr lang="uk-UA" sz="1600" dirty="0" smtClean="0">
                <a:latin typeface="Century Gothic" pitchFamily="34" charset="0"/>
              </a:rPr>
              <a:t>впровадження технологій електронного урядування та розвиток електронної демократії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0"/>
            <a:ext cx="8858312" cy="6286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5" descr="C:\Documents and Settings\Maksimovich\Рабочий стол\відкритий уряд\Безимени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5357826"/>
            <a:ext cx="857256" cy="9072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Основні досягнення України у впровадженні 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Ініціативи «Партнерство «Відкритий Уряд»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1020294"/>
            <a:ext cx="8643998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4375" indent="-352425" algn="just" fontAlgn="base"/>
            <a:r>
              <a:rPr lang="uk-UA" sz="1600" dirty="0" smtClean="0">
                <a:latin typeface="Century Gothic" pitchFamily="34" charset="0"/>
              </a:rPr>
              <a:t>Попередній План дій з реалізації Ініціативи сприяв досягненню відкритості і прозорості державної політики, зокрема:</a:t>
            </a:r>
          </a:p>
          <a:p>
            <a:pPr marL="714375" indent="-352425" algn="just" fontAlgn="base"/>
            <a:endParaRPr lang="uk-UA" sz="1600" dirty="0" smtClean="0">
              <a:latin typeface="Century Gothic" pitchFamily="34" charset="0"/>
            </a:endParaRPr>
          </a:p>
          <a:p>
            <a:pPr marL="714375" indent="-352425" algn="just"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1600" dirty="0" smtClean="0">
                <a:latin typeface="Century Gothic" pitchFamily="34" charset="0"/>
              </a:rPr>
              <a:t>оновлено законодавчу базу з питань діяльності інститутів громадянського суспільства, зокрема громадських об’єднань та благодійних організацій;</a:t>
            </a:r>
          </a:p>
          <a:p>
            <a:pPr marL="714375" indent="-352425" algn="just"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1600" dirty="0" smtClean="0">
                <a:latin typeface="Century Gothic" pitchFamily="34" charset="0"/>
              </a:rPr>
              <a:t>на виконання Закону України  «Про доступ до публічної інформації» органи виконавчої влади створювали умови для спрощення доступу громадян до інформації, яка перебуває у їх володінні;</a:t>
            </a:r>
          </a:p>
          <a:p>
            <a:pPr marL="714375" indent="-352425" algn="just"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1600" dirty="0" smtClean="0">
                <a:latin typeface="Century Gothic" pitchFamily="34" charset="0"/>
              </a:rPr>
              <a:t>прийнято ряд законодавчих актів, які вдосконалили засади запобігання і протидії корупції;</a:t>
            </a:r>
          </a:p>
          <a:p>
            <a:pPr marL="714375" indent="-352425" algn="just"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1600" dirty="0" smtClean="0">
                <a:latin typeface="Century Gothic" pitchFamily="34" charset="0"/>
              </a:rPr>
              <a:t>важливим кроком стало прийняття Закону України  «Про адміністративні послуги» та утворення центрів надання адміністративних послуг у регіонах;</a:t>
            </a:r>
          </a:p>
          <a:p>
            <a:pPr marL="714375" indent="-352425" algn="just" fontAlgn="base">
              <a:spcAft>
                <a:spcPts val="600"/>
              </a:spcAft>
              <a:buFont typeface="Wingdings" pitchFamily="2" charset="2"/>
              <a:buChar char="ü"/>
            </a:pPr>
            <a:r>
              <a:rPr lang="uk-UA" sz="1600" dirty="0" smtClean="0">
                <a:latin typeface="Century Gothic" pitchFamily="34" charset="0"/>
              </a:rPr>
              <a:t>кабінет Міністрів України схвалив Стратегію розвитку інформаційного суспільства в Україні. </a:t>
            </a:r>
          </a:p>
          <a:p>
            <a:pPr marL="714375" indent="-352425" algn="just" fontAlgn="base"/>
            <a:endParaRPr lang="uk-UA" sz="1600" dirty="0" smtClean="0">
              <a:latin typeface="Century Gothic" pitchFamily="34" charset="0"/>
            </a:endParaRPr>
          </a:p>
          <a:p>
            <a:pPr marL="714375" indent="-352425" algn="just" fontAlgn="base"/>
            <a:r>
              <a:rPr lang="uk-UA" sz="1600" dirty="0" smtClean="0">
                <a:latin typeface="Century Gothic" pitchFamily="34" charset="0"/>
              </a:rPr>
              <a:t>За оцінками українських громадських експертів, попередній план заходів з реалізації Ініціативи «Партнерство «Відкритий Уряд» реалізовано тільки на рівні </a:t>
            </a:r>
            <a:r>
              <a:rPr lang="uk-UA" sz="1600" b="1" dirty="0" smtClean="0">
                <a:latin typeface="Century Gothic" pitchFamily="34" charset="0"/>
              </a:rPr>
              <a:t>60 відсотків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0"/>
            <a:ext cx="8858312" cy="6286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Picture 5" descr="C:\Documents and Settings\Maksimovich\Рабочий стол\відкритий уряд\Безимени-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5357826"/>
            <a:ext cx="857256" cy="9072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7141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Основні досягнення у впровадженні 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Ініціативи «Партнерство «Відкритий Уряд»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Чернігівській області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258750"/>
            <a:ext cx="48577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276225" algn="just">
              <a:buFont typeface="Wingdings" pitchFamily="2" charset="2"/>
              <a:buChar char="ü"/>
            </a:pPr>
            <a:r>
              <a:rPr lang="uk-UA" sz="1600" dirty="0" smtClean="0">
                <a:latin typeface="Century Gothic" pitchFamily="34" charset="0"/>
              </a:rPr>
              <a:t>На офіційному </a:t>
            </a:r>
            <a:r>
              <a:rPr lang="uk-UA" sz="1600" dirty="0" err="1" smtClean="0">
                <a:latin typeface="Century Gothic" pitchFamily="34" charset="0"/>
              </a:rPr>
              <a:t>веб-сайті</a:t>
            </a:r>
            <a:r>
              <a:rPr lang="uk-UA" sz="1600" dirty="0" smtClean="0">
                <a:latin typeface="Century Gothic" pitchFamily="34" charset="0"/>
              </a:rPr>
              <a:t> облдержадміністрації створена рубрика «Хід виконання цільових програм» </a:t>
            </a:r>
            <a:r>
              <a:rPr lang="uk-UA" sz="1600" dirty="0" smtClean="0">
                <a:solidFill>
                  <a:srgbClr val="0000FF"/>
                </a:solidFill>
                <a:latin typeface="Century Gothic" pitchFamily="34" charset="0"/>
              </a:rPr>
              <a:t>(Пріоритети /</a:t>
            </a:r>
            <a:r>
              <a:rPr lang="en-US" sz="1600" dirty="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uk-UA" sz="1600" dirty="0" smtClean="0">
                <a:solidFill>
                  <a:srgbClr val="0000FF"/>
                </a:solidFill>
                <a:latin typeface="Century Gothic" pitchFamily="34" charset="0"/>
              </a:rPr>
              <a:t>Цільові програми /</a:t>
            </a:r>
            <a:r>
              <a:rPr lang="en-US" sz="1600" dirty="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uk-UA" sz="1600" dirty="0" smtClean="0">
                <a:solidFill>
                  <a:srgbClr val="0000FF"/>
                </a:solidFill>
                <a:latin typeface="Century Gothic" pitchFamily="34" charset="0"/>
              </a:rPr>
              <a:t>Хід виконання цільових програм). </a:t>
            </a:r>
            <a:r>
              <a:rPr lang="uk-UA" sz="1600" dirty="0" smtClean="0">
                <a:latin typeface="Century Gothic" pitchFamily="34" charset="0"/>
              </a:rPr>
              <a:t>На сайті  розміщено </a:t>
            </a:r>
            <a:r>
              <a:rPr lang="uk-UA" sz="1600" b="1" dirty="0" smtClean="0">
                <a:latin typeface="Century Gothic" pitchFamily="34" charset="0"/>
              </a:rPr>
              <a:t>68</a:t>
            </a:r>
            <a:r>
              <a:rPr lang="uk-UA" sz="1600" dirty="0" smtClean="0">
                <a:latin typeface="Century Gothic" pitchFamily="34" charset="0"/>
              </a:rPr>
              <a:t> цільових програмам (установча документація та звіти по виконанню).</a:t>
            </a:r>
          </a:p>
          <a:p>
            <a:pPr marL="542925" indent="-276225" algn="just">
              <a:buFont typeface="Wingdings" pitchFamily="2" charset="2"/>
              <a:buChar char="ü"/>
            </a:pPr>
            <a:r>
              <a:rPr lang="uk-UA" sz="1600" dirty="0" smtClean="0">
                <a:latin typeface="Century Gothic" pitchFamily="34" charset="0"/>
              </a:rPr>
              <a:t>На офіційному </a:t>
            </a:r>
            <a:r>
              <a:rPr lang="uk-UA" sz="1600" dirty="0" err="1" smtClean="0">
                <a:latin typeface="Century Gothic" pitchFamily="34" charset="0"/>
              </a:rPr>
              <a:t>веб-сайті</a:t>
            </a:r>
            <a:r>
              <a:rPr lang="uk-UA" sz="1600" dirty="0" smtClean="0">
                <a:latin typeface="Century Gothic" pitchFamily="34" charset="0"/>
              </a:rPr>
              <a:t> облдержадміністрації створена рубрика «Фінансові ресурси (стан виконання бюджетів)» </a:t>
            </a:r>
            <a:r>
              <a:rPr lang="uk-UA" sz="1600" dirty="0" smtClean="0">
                <a:solidFill>
                  <a:srgbClr val="0000FF"/>
                </a:solidFill>
                <a:latin typeface="Century Gothic" pitchFamily="34" charset="0"/>
              </a:rPr>
              <a:t>(Інформація, що має громадсько-суспільний інтерес / </a:t>
            </a:r>
            <a:r>
              <a:rPr lang="ru-RU" sz="1600" dirty="0" err="1" smtClean="0">
                <a:solidFill>
                  <a:srgbClr val="0000FF"/>
                </a:solidFill>
                <a:latin typeface="Century Gothic" pitchFamily="34" charset="0"/>
              </a:rPr>
              <a:t>Фінансові</a:t>
            </a:r>
            <a:r>
              <a:rPr lang="ru-RU" sz="1600" dirty="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rgbClr val="0000FF"/>
                </a:solidFill>
                <a:latin typeface="Century Gothic" pitchFamily="34" charset="0"/>
              </a:rPr>
              <a:t>ресурси</a:t>
            </a:r>
            <a:r>
              <a:rPr lang="ru-RU" sz="1600" dirty="0" smtClean="0">
                <a:solidFill>
                  <a:srgbClr val="0000FF"/>
                </a:solidFill>
                <a:latin typeface="Century Gothic" pitchFamily="34" charset="0"/>
              </a:rPr>
              <a:t> (стан </a:t>
            </a:r>
            <a:r>
              <a:rPr lang="ru-RU" sz="1600" dirty="0" err="1" smtClean="0">
                <a:solidFill>
                  <a:srgbClr val="0000FF"/>
                </a:solidFill>
                <a:latin typeface="Century Gothic" pitchFamily="34" charset="0"/>
              </a:rPr>
              <a:t>виконання</a:t>
            </a:r>
            <a:r>
              <a:rPr lang="ru-RU" sz="1600" dirty="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ru-RU" sz="1600" dirty="0" err="1" smtClean="0">
                <a:solidFill>
                  <a:srgbClr val="0000FF"/>
                </a:solidFill>
                <a:latin typeface="Century Gothic" pitchFamily="34" charset="0"/>
              </a:rPr>
              <a:t>бюджетів</a:t>
            </a:r>
            <a:r>
              <a:rPr lang="ru-RU" sz="1600" dirty="0" smtClean="0">
                <a:solidFill>
                  <a:srgbClr val="0000FF"/>
                </a:solidFill>
                <a:latin typeface="Century Gothic" pitchFamily="34" charset="0"/>
              </a:rPr>
              <a:t>)»</a:t>
            </a:r>
            <a:r>
              <a:rPr lang="uk-UA" sz="1600" dirty="0" smtClean="0">
                <a:solidFill>
                  <a:srgbClr val="0000FF"/>
                </a:solidFill>
                <a:latin typeface="Century Gothic" pitchFamily="34" charset="0"/>
              </a:rPr>
              <a:t>. </a:t>
            </a:r>
            <a:r>
              <a:rPr lang="uk-UA" sz="1600" dirty="0" smtClean="0">
                <a:latin typeface="Century Gothic" pitchFamily="34" charset="0"/>
              </a:rPr>
              <a:t>Інформація </a:t>
            </a:r>
            <a:r>
              <a:rPr lang="uk-UA" sz="1600" b="1" dirty="0" smtClean="0">
                <a:latin typeface="Century Gothic" pitchFamily="34" charset="0"/>
              </a:rPr>
              <a:t>оновлюється щомісяця</a:t>
            </a:r>
            <a:r>
              <a:rPr lang="uk-UA" sz="1600" dirty="0" smtClean="0">
                <a:latin typeface="Century Gothic" pitchFamily="34" charset="0"/>
              </a:rPr>
              <a:t>.</a:t>
            </a:r>
          </a:p>
          <a:p>
            <a:pPr marL="542925" indent="-276225" algn="just">
              <a:buFont typeface="Wingdings" pitchFamily="2" charset="2"/>
              <a:buChar char="ü"/>
            </a:pPr>
            <a:r>
              <a:rPr lang="uk-UA" sz="1600" dirty="0" smtClean="0">
                <a:latin typeface="Century Gothic" pitchFamily="34" charset="0"/>
              </a:rPr>
              <a:t>На офіційному </a:t>
            </a:r>
            <a:r>
              <a:rPr lang="uk-UA" sz="1600" dirty="0" err="1" smtClean="0">
                <a:latin typeface="Century Gothic" pitchFamily="34" charset="0"/>
              </a:rPr>
              <a:t>веб-сайті</a:t>
            </a:r>
            <a:r>
              <a:rPr lang="uk-UA" sz="1600" dirty="0" smtClean="0">
                <a:latin typeface="Century Gothic" pitchFamily="34" charset="0"/>
              </a:rPr>
              <a:t> облдержадміністрації створена рубрика «Доступ до публічної інформації».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4252" t="5859" r="67581" b="33269"/>
          <a:stretch>
            <a:fillRect/>
          </a:stretch>
        </p:blipFill>
        <p:spPr bwMode="auto">
          <a:xfrm>
            <a:off x="4929190" y="1285860"/>
            <a:ext cx="401593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0"/>
            <a:ext cx="8858312" cy="6286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5" descr="C:\Documents and Settings\Maksimovich\Рабочий стол\відкритий уряд\Безимени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5357826"/>
            <a:ext cx="857256" cy="9072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1571612"/>
            <a:ext cx="807249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276225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1600" dirty="0" smtClean="0">
                <a:latin typeface="Century Gothic" pitchFamily="34" charset="0"/>
              </a:rPr>
              <a:t>Налагоджено роботу по проведенню консультацій з громадськістю з питань формування і реалізації державної та регіональної політики згідно вимог постанови Кабінету Міністрів України від 3 листопада 2010 року № 996. Протягом 2014 року </a:t>
            </a:r>
            <a:r>
              <a:rPr lang="uk-UA" sz="1600" dirty="0" err="1" smtClean="0">
                <a:latin typeface="Century Gothic" pitchFamily="34" charset="0"/>
              </a:rPr>
              <a:t>оприлюднено</a:t>
            </a:r>
            <a:r>
              <a:rPr lang="uk-UA" sz="1600" dirty="0" smtClean="0">
                <a:latin typeface="Century Gothic" pitchFamily="34" charset="0"/>
              </a:rPr>
              <a:t> </a:t>
            </a:r>
            <a:r>
              <a:rPr lang="uk-UA" sz="1600" b="1" dirty="0" smtClean="0">
                <a:latin typeface="Century Gothic" pitchFamily="34" charset="0"/>
              </a:rPr>
              <a:t>40</a:t>
            </a:r>
            <a:r>
              <a:rPr lang="uk-UA" sz="1600" dirty="0" smtClean="0">
                <a:latin typeface="Century Gothic" pitchFamily="34" charset="0"/>
              </a:rPr>
              <a:t> проектів рішень та проектів нормативно-правових актів. Проведено </a:t>
            </a:r>
            <a:r>
              <a:rPr lang="uk-UA" sz="1600" b="1" dirty="0" smtClean="0">
                <a:latin typeface="Century Gothic" pitchFamily="34" charset="0"/>
              </a:rPr>
              <a:t>24</a:t>
            </a:r>
            <a:r>
              <a:rPr lang="uk-UA" sz="1600" dirty="0" smtClean="0">
                <a:latin typeface="Century Gothic" pitchFamily="34" charset="0"/>
              </a:rPr>
              <a:t> засідання за «круглим столом».</a:t>
            </a:r>
          </a:p>
          <a:p>
            <a:pPr marL="542925" indent="-276225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1600" dirty="0" smtClean="0">
                <a:latin typeface="Century Gothic" pitchFamily="34" charset="0"/>
              </a:rPr>
              <a:t>Забезпечено роботу </a:t>
            </a:r>
            <a:r>
              <a:rPr lang="uk-UA" sz="1600" dirty="0" smtClean="0">
                <a:solidFill>
                  <a:srgbClr val="FF0000"/>
                </a:solidFill>
                <a:latin typeface="Century Gothic" pitchFamily="34" charset="0"/>
              </a:rPr>
              <a:t>«гарячої лінії» </a:t>
            </a:r>
            <a:r>
              <a:rPr lang="uk-UA" sz="1600" dirty="0" smtClean="0">
                <a:latin typeface="Century Gothic" pitchFamily="34" charset="0"/>
              </a:rPr>
              <a:t>голови обласної державної адміністрації. Протягом 2014 року звернулось</a:t>
            </a:r>
            <a:r>
              <a:rPr lang="uk-UA" sz="1600" b="1" dirty="0" smtClean="0">
                <a:latin typeface="Century Gothic" pitchFamily="34" charset="0"/>
              </a:rPr>
              <a:t> 268 </a:t>
            </a:r>
            <a:r>
              <a:rPr lang="uk-UA" sz="1600" dirty="0" smtClean="0">
                <a:latin typeface="Century Gothic" pitchFamily="34" charset="0"/>
              </a:rPr>
              <a:t>жителів області. </a:t>
            </a:r>
          </a:p>
          <a:p>
            <a:pPr marL="542925" indent="-276225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1600" dirty="0" smtClean="0">
                <a:latin typeface="Century Gothic" pitchFamily="34" charset="0"/>
              </a:rPr>
              <a:t>В області створено </a:t>
            </a:r>
            <a:r>
              <a:rPr lang="uk-UA" sz="1600" b="1" dirty="0" smtClean="0">
                <a:latin typeface="Century Gothic" pitchFamily="34" charset="0"/>
              </a:rPr>
              <a:t>25</a:t>
            </a:r>
            <a:r>
              <a:rPr lang="uk-UA" sz="1600" dirty="0" smtClean="0">
                <a:latin typeface="Century Gothic" pitchFamily="34" charset="0"/>
              </a:rPr>
              <a:t> центрів надання адміністративних послуг, що діють в усіх районних центрах області та містах Чернігові, Ніжині та Прилуках.</a:t>
            </a:r>
          </a:p>
          <a:p>
            <a:pPr marL="542925" indent="-276225"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uk-UA" sz="1600" dirty="0" smtClean="0">
                <a:latin typeface="Century Gothic" pitchFamily="34" charset="0"/>
              </a:rPr>
              <a:t>В області постійно йде процес навчання держаних службовців з тематик: запобігання та протидія проявам корупції, основи електронного документообігу, електронної демократії та електронного урядування.</a:t>
            </a:r>
          </a:p>
          <a:p>
            <a:pPr marL="542925" indent="-276225" algn="just">
              <a:spcAft>
                <a:spcPts val="600"/>
              </a:spcAft>
              <a:buFont typeface="Wingdings" pitchFamily="2" charset="2"/>
              <a:buChar char="ü"/>
            </a:pPr>
            <a:endParaRPr lang="uk-UA" sz="1600" dirty="0" smtClean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41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Основні досягнення у впровадженні 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Ініціативи «Партнерство «Відкритий Уряд»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Чернігівській області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0"/>
            <a:ext cx="8858312" cy="6286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2844" y="6215082"/>
            <a:ext cx="8858312" cy="158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5" descr="C:\Documents and Settings\Maksimovich\Рабочий стол\відкритий уряд\Безимени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3900" y="5357826"/>
            <a:ext cx="857256" cy="9072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7141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Що планується у рамках 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Ініціативи «Партнерство «Відкритий Уряд»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 Чернігівській області на 2015 рік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1392873"/>
            <a:ext cx="82153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Century Gothic" pitchFamily="34" charset="0"/>
              </a:rPr>
              <a:t>Заступником голови – керівником апарату облдержадміністрації </a:t>
            </a:r>
            <a:br>
              <a:rPr lang="uk-UA" dirty="0" smtClean="0">
                <a:latin typeface="Century Gothic" pitchFamily="34" charset="0"/>
              </a:rPr>
            </a:br>
            <a:r>
              <a:rPr lang="uk-UA" dirty="0" smtClean="0">
                <a:latin typeface="Century Gothic" pitchFamily="34" charset="0"/>
              </a:rPr>
              <a:t>18 лютого 2015 року затверджено План дій з реалізації Ініціативи «Партнерство «Відкритий Уряд» (далі – План дій)</a:t>
            </a:r>
          </a:p>
          <a:p>
            <a:pPr algn="just"/>
            <a:endParaRPr lang="uk-UA" dirty="0" smtClean="0">
              <a:latin typeface="Century Gothic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uk-UA" b="1" dirty="0" smtClean="0">
                <a:latin typeface="Century Gothic" pitchFamily="34" charset="0"/>
              </a:rPr>
              <a:t>Планом дій передбачено 22 заходи за напрямами: </a:t>
            </a:r>
          </a:p>
          <a:p>
            <a:pPr marL="269875" indent="-26987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 smtClean="0">
                <a:latin typeface="Century Gothic" pitchFamily="34" charset="0"/>
              </a:rPr>
              <a:t>сприяння діяльності інститутів громадянського суспільства, їх участь у формуванні та реалізації державної політики (п 2-6, 14, 15, 21);</a:t>
            </a:r>
          </a:p>
          <a:p>
            <a:pPr marL="269875" indent="-26987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 smtClean="0">
                <a:latin typeface="Century Gothic" pitchFamily="34" charset="0"/>
              </a:rPr>
              <a:t>забезпечення доступу до публічної інформації (п. 1, 8, 9, 18);</a:t>
            </a:r>
          </a:p>
          <a:p>
            <a:pPr marL="269875" indent="-26987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 smtClean="0">
                <a:latin typeface="Century Gothic" pitchFamily="34" charset="0"/>
              </a:rPr>
              <a:t>запобігання і протидія корупції (п. 7);</a:t>
            </a:r>
          </a:p>
          <a:p>
            <a:pPr marL="269875" indent="-26987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 smtClean="0">
                <a:latin typeface="Century Gothic" pitchFamily="34" charset="0"/>
              </a:rPr>
              <a:t>підвищення якості надання адміністративних та соціальних послуг (п. 10-13);</a:t>
            </a:r>
          </a:p>
          <a:p>
            <a:pPr marL="269875" indent="-269875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uk-UA" dirty="0" smtClean="0">
                <a:latin typeface="Century Gothic" pitchFamily="34" charset="0"/>
              </a:rPr>
              <a:t>впровадження технологій електронного урядування та розвиток електронної демократії (п. 17, 19, 20).</a:t>
            </a:r>
          </a:p>
          <a:p>
            <a:pPr algn="just"/>
            <a:endParaRPr lang="ru-RU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6519" r="54932" b="25292"/>
          <a:stretch>
            <a:fillRect/>
          </a:stretch>
        </p:blipFill>
        <p:spPr bwMode="auto">
          <a:xfrm>
            <a:off x="-32" y="-24"/>
            <a:ext cx="9144064" cy="68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451</TotalTime>
  <Words>362</Words>
  <Application>Microsoft Office PowerPoint</Application>
  <PresentationFormat>Экран (4:3)</PresentationFormat>
  <Paragraphs>55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Century Gothic</vt:lpstr>
      <vt:lpstr>Georgia</vt:lpstr>
      <vt:lpstr>Wingdings 2</vt:lpstr>
      <vt:lpstr>Wingdings</vt:lpstr>
      <vt:lpstr>Calibri</vt:lpstr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UVP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UVP_Max</dc:creator>
  <cp:lastModifiedBy>Владимир</cp:lastModifiedBy>
  <cp:revision>37</cp:revision>
  <dcterms:created xsi:type="dcterms:W3CDTF">2015-02-13T08:36:07Z</dcterms:created>
  <dcterms:modified xsi:type="dcterms:W3CDTF">2015-03-19T08:49:23Z</dcterms:modified>
</cp:coreProperties>
</file>